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85" r:id="rId4"/>
    <p:sldId id="287" r:id="rId5"/>
    <p:sldId id="289" r:id="rId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FFE23C"/>
    <a:srgbClr val="63B2E3"/>
    <a:srgbClr val="0000BA"/>
    <a:srgbClr val="0BA2E3"/>
    <a:srgbClr val="35FF4E"/>
    <a:srgbClr val="7F70D6"/>
    <a:srgbClr val="D367D6"/>
    <a:srgbClr val="C93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1" autoAdjust="0"/>
  </p:normalViewPr>
  <p:slideViewPr>
    <p:cSldViewPr snapToGrid="0" snapToObjects="1">
      <p:cViewPr varScale="1">
        <p:scale>
          <a:sx n="44" d="100"/>
          <a:sy n="44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80" y="-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32C8-3E6F-4651-93E3-8B3C64D22D1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1E526-C1A0-4C5D-A78E-4C726F4E96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40AF-D67E-5A40-B8F3-F237A255F1D2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A071-023D-DF45-BB71-443F53069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6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4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Self explanatory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4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to promote think about building human capacity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414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/>
              <a:t>The E-EAFM course is a week</a:t>
            </a:r>
            <a:r>
              <a:rPr lang="en-AU" altLang="en-US" baseline="0" dirty="0" smtClean="0"/>
              <a:t>-long comprehensive, hands on course to help staff involved in fisheries and environmental management implement EAFM and manage fisheries more sustainably.</a:t>
            </a:r>
          </a:p>
          <a:p>
            <a:pPr eaLnBrk="1" hangingPunct="1">
              <a:spcBef>
                <a:spcPct val="0"/>
              </a:spcBef>
            </a:pPr>
            <a:endParaRPr lang="en-AU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altLang="en-US" baseline="0" dirty="0" smtClean="0"/>
              <a:t>The LEAD “tool box” has useful tools ranging from a 1 minute script and short videos through to a 1-day Executive Consultation that will help raise awareness and gain support of other leaders</a:t>
            </a:r>
          </a:p>
          <a:p>
            <a:pPr eaLnBrk="1" hangingPunct="1">
              <a:spcBef>
                <a:spcPct val="0"/>
              </a:spcBef>
            </a:pPr>
            <a:endParaRPr lang="en-AU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altLang="en-US" baseline="0" dirty="0" smtClean="0"/>
              <a:t>Throughout various regions of the World, especially in Southeast and South Asia there are a large number of trainers qualified to assist in E-EAFM and LEAD and a number of training institutions have been established.</a:t>
            </a:r>
          </a:p>
          <a:p>
            <a:pPr eaLnBrk="1" hangingPunct="1">
              <a:spcBef>
                <a:spcPct val="0"/>
              </a:spcBef>
            </a:pPr>
            <a:endParaRPr lang="en-AU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altLang="en-US" baseline="0" dirty="0" smtClean="0"/>
              <a:t>		Find out more from EAFMLEARN.ORG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15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13" name="Picture 12" descr="EAFM_image_green3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" t="76249" r="61" b="14643"/>
          <a:stretch/>
        </p:blipFill>
        <p:spPr>
          <a:xfrm>
            <a:off x="-5624" y="0"/>
            <a:ext cx="9155248" cy="605615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-42810" y="6416712"/>
            <a:ext cx="9186810" cy="450530"/>
            <a:chOff x="-25398" y="5803212"/>
            <a:chExt cx="9186810" cy="450530"/>
          </a:xfrm>
        </p:grpSpPr>
        <p:sp>
          <p:nvSpPr>
            <p:cNvPr id="16" name="Rectangle 15"/>
            <p:cNvSpPr/>
            <p:nvPr/>
          </p:nvSpPr>
          <p:spPr>
            <a:xfrm>
              <a:off x="2576461" y="5803212"/>
              <a:ext cx="6584951" cy="450526"/>
            </a:xfrm>
            <a:prstGeom prst="rect">
              <a:avLst/>
            </a:prstGeom>
            <a:solidFill>
              <a:srgbClr val="00804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" y="5803212"/>
              <a:ext cx="5919414" cy="450526"/>
            </a:xfrm>
            <a:prstGeom prst="rect">
              <a:avLst/>
            </a:prstGeom>
            <a:solidFill>
              <a:srgbClr val="00804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-25398" y="5843441"/>
              <a:ext cx="3671381" cy="378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Myriad Pro"/>
                  <a:cs typeface="Myriad Pro"/>
                </a:rPr>
                <a:t>9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. EAFM DEVELOPING CAPACITY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5896073" y="5820205"/>
              <a:ext cx="450526" cy="416547"/>
            </a:xfrm>
            <a:prstGeom prst="triangle">
              <a:avLst/>
            </a:prstGeom>
            <a:solidFill>
              <a:srgbClr val="008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73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4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7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7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1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9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007973"/>
            <a:ext cx="9144000" cy="1850027"/>
            <a:chOff x="0" y="5007973"/>
            <a:chExt cx="9144000" cy="1850027"/>
          </a:xfrm>
        </p:grpSpPr>
        <p:sp>
          <p:nvSpPr>
            <p:cNvPr id="8" name="Rectangle 7"/>
            <p:cNvSpPr/>
            <p:nvPr/>
          </p:nvSpPr>
          <p:spPr>
            <a:xfrm>
              <a:off x="0" y="5007973"/>
              <a:ext cx="9144000" cy="1850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S_high-res.jp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14" y="5245418"/>
              <a:ext cx="8227973" cy="1529932"/>
            </a:xfrm>
            <a:prstGeom prst="rect">
              <a:avLst/>
            </a:prstGeom>
          </p:spPr>
        </p:pic>
      </p:grpSp>
      <p:pic>
        <p:nvPicPr>
          <p:cNvPr id="10" name="Picture 9" descr="EAFM_image_green3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31"/>
          <a:stretch/>
        </p:blipFill>
        <p:spPr>
          <a:xfrm>
            <a:off x="864" y="0"/>
            <a:ext cx="9155248" cy="514976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64" y="3879056"/>
            <a:ext cx="9198000" cy="977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64" y="448013"/>
            <a:ext cx="9157564" cy="3475933"/>
          </a:xfrm>
        </p:spPr>
        <p:txBody>
          <a:bodyPr anchor="t">
            <a:normAutofit/>
          </a:bodyPr>
          <a:lstStyle/>
          <a:p>
            <a:r>
              <a:rPr lang="en-US" sz="6500" b="1" dirty="0">
                <a:solidFill>
                  <a:schemeClr val="bg1"/>
                </a:solidFill>
                <a:latin typeface="Myriad Pro"/>
                <a:cs typeface="Myriad Pro"/>
              </a:rPr>
              <a:t>9</a:t>
            </a:r>
            <a: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  <a:t>. </a:t>
            </a:r>
            <a:r>
              <a:rPr lang="en-US" sz="6500" b="1" dirty="0" smtClean="0">
                <a:solidFill>
                  <a:srgbClr val="FFE23C"/>
                </a:solidFill>
                <a:latin typeface="Myriad Pro"/>
                <a:cs typeface="Myriad Pro"/>
              </a:rPr>
              <a:t>EAFM </a:t>
            </a:r>
            <a: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b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</a:br>
            <a: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  <a:t>Developing</a:t>
            </a:r>
            <a:b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</a:br>
            <a: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  <a:t>Capacity</a:t>
            </a:r>
            <a:endParaRPr lang="en-US" sz="65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00264" y="4856157"/>
            <a:ext cx="125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Version 1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20000" y="2736000"/>
            <a:ext cx="8103099" cy="3235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Identify EAFM capacity development needs</a:t>
            </a:r>
          </a:p>
          <a:p>
            <a:pPr marL="342900" indent="-342900" algn="l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Identify how to support the development of capacity in EAFM</a:t>
            </a:r>
            <a:endParaRPr lang="en-US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222858"/>
            <a:ext cx="8458200" cy="1027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Session objectives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0000" y="1964892"/>
            <a:ext cx="8424000" cy="570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Myriad Pro"/>
                <a:cs typeface="Myriad Pro"/>
              </a:rPr>
              <a:t>After this session you will be able to: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7748" y="6455539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2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797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96795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rgbClr val="0000BA"/>
                </a:solidFill>
                <a:latin typeface="Myriad Pro"/>
                <a:cs typeface="Myriad Pro"/>
              </a:rPr>
              <a:t>Activity: Developing Capacity </a:t>
            </a:r>
            <a:endParaRPr lang="en-US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718274"/>
            <a:ext cx="5108577" cy="532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SzPct val="100000"/>
            </a:pPr>
            <a:endParaRPr lang="en-US" sz="3200" dirty="0">
              <a:latin typeface="Myriad Pro"/>
              <a:cs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071665"/>
            <a:ext cx="7380448" cy="3731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Myriad Pro"/>
                <a:cs typeface="Myriad Pro"/>
              </a:rPr>
              <a:t>What are the capacity needs of your staff/agency in EAFM?</a:t>
            </a:r>
          </a:p>
          <a:p>
            <a:pPr lvl="0"/>
            <a:endParaRPr lang="en-US" sz="2800" i="1" dirty="0" smtClean="0">
              <a:latin typeface="Myriad Pro"/>
              <a:cs typeface="Myriad Pro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Myriad Pro"/>
                <a:cs typeface="Myriad Pro"/>
              </a:rPr>
              <a:t>What </a:t>
            </a:r>
            <a:r>
              <a:rPr lang="en-US" sz="2800" i="1" dirty="0">
                <a:latin typeface="Myriad Pro"/>
                <a:cs typeface="Myriad Pro"/>
              </a:rPr>
              <a:t>are some creative ways that you can help </a:t>
            </a:r>
            <a:r>
              <a:rPr lang="en-US" sz="2800" i="1" dirty="0" smtClean="0">
                <a:latin typeface="Myriad Pro"/>
                <a:cs typeface="Myriad Pro"/>
              </a:rPr>
              <a:t>develop </a:t>
            </a:r>
            <a:r>
              <a:rPr lang="en-US" sz="2800" i="1" dirty="0">
                <a:latin typeface="Myriad Pro"/>
                <a:cs typeface="Myriad Pro"/>
              </a:rPr>
              <a:t>capacity in EAFM</a:t>
            </a:r>
            <a:r>
              <a:rPr lang="en-US" sz="2800" i="1" dirty="0" smtClean="0">
                <a:latin typeface="Myriad Pro"/>
                <a:cs typeface="Myriad Pro"/>
              </a:rPr>
              <a:t>?</a:t>
            </a:r>
          </a:p>
          <a:p>
            <a:pPr lvl="0"/>
            <a:endParaRPr lang="en-US" sz="2800" i="1" dirty="0" smtClean="0">
              <a:latin typeface="Myriad Pro"/>
              <a:cs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Myriad Pro"/>
                <a:cs typeface="Myriad Pro"/>
              </a:rPr>
              <a:t>How would you influence </a:t>
            </a:r>
            <a:r>
              <a:rPr lang="en-US" sz="2800" i="1" dirty="0" smtClean="0">
                <a:latin typeface="Myriad Pro"/>
                <a:cs typeface="Myriad Pro"/>
              </a:rPr>
              <a:t>other leaders </a:t>
            </a:r>
            <a:r>
              <a:rPr lang="en-US" sz="2800" i="1" dirty="0">
                <a:latin typeface="Myriad Pro"/>
                <a:cs typeface="Myriad Pro"/>
              </a:rPr>
              <a:t>to </a:t>
            </a:r>
            <a:r>
              <a:rPr lang="en-US" sz="2800" i="1" dirty="0" smtClean="0">
                <a:latin typeface="Myriad Pro"/>
                <a:cs typeface="Myriad Pro"/>
              </a:rPr>
              <a:t>support </a:t>
            </a:r>
            <a:r>
              <a:rPr lang="en-US" sz="2800" i="1" dirty="0">
                <a:latin typeface="Myriad Pro"/>
                <a:cs typeface="Myriad Pro"/>
              </a:rPr>
              <a:t>EAFM?</a:t>
            </a:r>
            <a:endParaRPr lang="en-US" sz="2800" dirty="0">
              <a:latin typeface="Myriad Pro"/>
              <a:cs typeface="Myriad Pro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>
              <a:latin typeface="Myriad Pro"/>
              <a:cs typeface="Myriad Pro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</a:pP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3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625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S_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227"/>
            <a:ext cx="4420333" cy="6876288"/>
          </a:xfrm>
          <a:prstGeom prst="rect">
            <a:avLst/>
          </a:prstGeom>
        </p:spPr>
      </p:pic>
      <p:pic>
        <p:nvPicPr>
          <p:cNvPr id="15" name="Picture 14" descr="EAFM_SAV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35" y="-3227"/>
            <a:ext cx="4689887" cy="6875264"/>
          </a:xfrm>
          <a:prstGeom prst="rect">
            <a:avLst/>
          </a:prstGeom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6580187"/>
            <a:ext cx="2843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Images 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adapted from FAO EAF Nansen Project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2313711" y="2716806"/>
            <a:ext cx="4357488" cy="939920"/>
          </a:xfrm>
          <a:prstGeom prst="roundRect">
            <a:avLst>
              <a:gd name="adj" fmla="val 22983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4000" b="1" dirty="0" smtClean="0">
                <a:solidFill>
                  <a:srgbClr val="0000BA"/>
                </a:solidFill>
                <a:latin typeface="Myriad Pro"/>
                <a:ea typeface="Times New Roman" panose="02020603050405020304" pitchFamily="18" charset="0"/>
                <a:cs typeface="Myriad Pro"/>
              </a:rPr>
              <a:t>Help is at hand!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808556" y="1006711"/>
            <a:ext cx="1683899" cy="982917"/>
            <a:chOff x="2806133" y="1003923"/>
            <a:chExt cx="1683899" cy="982917"/>
          </a:xfrm>
        </p:grpSpPr>
        <p:pic>
          <p:nvPicPr>
            <p:cNvPr id="16" name="Picture 15" descr="lifesav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94548">
              <a:off x="2806133" y="1138747"/>
              <a:ext cx="1272140" cy="848093"/>
            </a:xfrm>
            <a:prstGeom prst="rect">
              <a:avLst/>
            </a:prstGeom>
          </p:spPr>
        </p:pic>
        <p:cxnSp>
          <p:nvCxnSpPr>
            <p:cNvPr id="25" name="Curved Connector 24"/>
            <p:cNvCxnSpPr/>
            <p:nvPr/>
          </p:nvCxnSpPr>
          <p:spPr>
            <a:xfrm flipV="1">
              <a:off x="3963939" y="1003923"/>
              <a:ext cx="526093" cy="327653"/>
            </a:xfrm>
            <a:prstGeom prst="curvedConnector3">
              <a:avLst>
                <a:gd name="adj1" fmla="val 50000"/>
              </a:avLst>
            </a:prstGeom>
            <a:ln w="22225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25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2107" y="989191"/>
            <a:ext cx="5714462" cy="424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lvl="0" indent="-914400">
              <a:spcAft>
                <a:spcPts val="2400"/>
              </a:spcAft>
              <a:buAutoNum type="arabicPeriod"/>
            </a:pPr>
            <a:r>
              <a:rPr lang="en-US" sz="3000" b="1" dirty="0" smtClean="0">
                <a:latin typeface="Myriad Pro"/>
                <a:cs typeface="Myriad Pro"/>
              </a:rPr>
              <a:t>Essential EAFM training package</a:t>
            </a:r>
          </a:p>
          <a:p>
            <a:pPr marL="914400" lvl="0" indent="-914400">
              <a:spcAft>
                <a:spcPts val="2400"/>
              </a:spcAft>
              <a:buAutoNum type="arabicPeriod"/>
            </a:pPr>
            <a:r>
              <a:rPr kumimoji="0" lang="en-US" sz="3000" b="1" i="0" u="none" strike="noStrike" kern="0" cap="none" spc="0" normalizeH="0" baseline="0" noProof="0" dirty="0" smtClean="0">
                <a:effectLst/>
                <a:uLnTx/>
                <a:uFillTx/>
                <a:latin typeface="Myriad Pro"/>
                <a:ea typeface="+mj-ea"/>
                <a:cs typeface="Myriad Pro"/>
              </a:rPr>
              <a:t>EAFM LEAD (leaders,</a:t>
            </a:r>
            <a:r>
              <a:rPr kumimoji="0" lang="en-US" sz="3000" b="1" i="0" u="none" strike="noStrike" kern="0" cap="none" spc="0" normalizeH="0" noProof="0" dirty="0" smtClean="0">
                <a:effectLst/>
                <a:uLnTx/>
                <a:uFillTx/>
                <a:latin typeface="Myriad Pro"/>
                <a:ea typeface="+mj-ea"/>
                <a:cs typeface="Myriad Pro"/>
              </a:rPr>
              <a:t> executives, and decision makers) “tool box”</a:t>
            </a:r>
          </a:p>
          <a:p>
            <a:pPr marL="914400" lvl="0" indent="-914400">
              <a:spcAft>
                <a:spcPts val="2400"/>
              </a:spcAft>
              <a:buAutoNum type="arabicPeriod"/>
            </a:pPr>
            <a:r>
              <a:rPr lang="en-US" sz="3000" b="1" kern="0" baseline="0" dirty="0" smtClean="0">
                <a:latin typeface="Myriad Pro"/>
                <a:ea typeface="+mj-ea"/>
                <a:cs typeface="Myriad Pro"/>
              </a:rPr>
              <a:t>Regional</a:t>
            </a:r>
            <a:r>
              <a:rPr lang="en-US" sz="3000" b="1" kern="0" dirty="0" smtClean="0">
                <a:latin typeface="Myriad Pro"/>
                <a:ea typeface="+mj-ea"/>
                <a:cs typeface="Myriad Pro"/>
              </a:rPr>
              <a:t> trainers and training institutions</a:t>
            </a:r>
            <a:endParaRPr kumimoji="0" lang="en-US" sz="3000" b="1" i="0" u="none" strike="noStrike" kern="0" cap="none" spc="0" normalizeH="0" baseline="0" noProof="0" dirty="0" smtClean="0"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71464" y="5246710"/>
            <a:ext cx="5065375" cy="106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800"/>
              </a:spcAft>
            </a:pPr>
            <a:r>
              <a:rPr lang="en-US" sz="3000" b="1" noProof="0" dirty="0" err="1" smtClean="0">
                <a:solidFill>
                  <a:srgbClr val="0000BA"/>
                </a:solidFill>
                <a:latin typeface="Myriad Pro"/>
                <a:cs typeface="Myriad Pro"/>
              </a:rPr>
              <a:t>www.eafmlearn.org</a:t>
            </a:r>
            <a:endParaRPr kumimoji="0" lang="en-US" sz="3000" b="1" i="0" u="none" strike="noStrike" kern="0" cap="none" spc="0" normalizeH="0" baseline="0" noProof="0" dirty="0" smtClean="0">
              <a:solidFill>
                <a:srgbClr val="0000BA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3" name="Picture 2" descr="Fish_car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285" y="2558884"/>
            <a:ext cx="2639711" cy="1697191"/>
          </a:xfrm>
          <a:prstGeom prst="rect">
            <a:avLst/>
          </a:prstGeom>
        </p:spPr>
      </p:pic>
      <p:pic>
        <p:nvPicPr>
          <p:cNvPr id="11" name="Picture 10" descr="DSC_0203 (2)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285" y="4306397"/>
            <a:ext cx="2637726" cy="20031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r="9063" b="19881"/>
          <a:stretch/>
        </p:blipFill>
        <p:spPr>
          <a:xfrm>
            <a:off x="6513285" y="698497"/>
            <a:ext cx="2639710" cy="18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222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Myriad Pro</vt:lpstr>
      <vt:lpstr>Times New Roman</vt:lpstr>
      <vt:lpstr>Office Theme</vt:lpstr>
      <vt:lpstr>9. EAFM   Developing Capacity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Wendy Worrall</dc:creator>
  <cp:keywords/>
  <dc:description/>
  <cp:lastModifiedBy>Derek Staples</cp:lastModifiedBy>
  <cp:revision>226</cp:revision>
  <cp:lastPrinted>2014-02-16T07:54:22Z</cp:lastPrinted>
  <dcterms:created xsi:type="dcterms:W3CDTF">2014-03-26T03:22:30Z</dcterms:created>
  <dcterms:modified xsi:type="dcterms:W3CDTF">2016-06-23T07:14:19Z</dcterms:modified>
  <cp:category/>
</cp:coreProperties>
</file>